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bookmarkIdSeed="2">
  <p:sldMasterIdLst>
    <p:sldMasterId id="2147483648" r:id="rId4"/>
  </p:sldMasterIdLst>
  <p:notesMasterIdLst>
    <p:notesMasterId r:id="rId6"/>
  </p:notesMasterIdLst>
  <p:handoutMasterIdLst>
    <p:handoutMasterId r:id="rId7"/>
  </p:handoutMasterIdLst>
  <p:sldIdLst>
    <p:sldId id="2147475709" r:id="rId5"/>
  </p:sldIdLst>
  <p:sldSz cx="12193588" cy="6858000"/>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30" userDrawn="1">
          <p15:clr>
            <a:srgbClr val="A4A3A4"/>
          </p15:clr>
        </p15:guide>
        <p15:guide id="2" pos="7401" userDrawn="1">
          <p15:clr>
            <a:srgbClr val="A4A3A4"/>
          </p15:clr>
        </p15:guide>
        <p15:guide id="3" orient="horz" pos="1888" userDrawn="1">
          <p15:clr>
            <a:srgbClr val="A4A3A4"/>
          </p15:clr>
        </p15:guide>
        <p15:guide id="4" orient="horz" pos="2251" userDrawn="1">
          <p15:clr>
            <a:srgbClr val="A4A3A4"/>
          </p15:clr>
        </p15:guide>
        <p15:guide id="5" orient="horz" pos="3861" userDrawn="1">
          <p15:clr>
            <a:srgbClr val="A4A3A4"/>
          </p15:clr>
        </p15:guide>
        <p15:guide id="6" pos="3818" userDrawn="1">
          <p15:clr>
            <a:srgbClr val="A4A3A4"/>
          </p15:clr>
        </p15:guide>
      </p15:sldGuideLst>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8" roundtripDataSignature="AMtx7mjQlVwTXEhNN/HNYQAGcucg6Kb/3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7AF0D"/>
    <a:srgbClr val="C00000"/>
    <a:srgbClr val="B7DEE8"/>
    <a:srgbClr val="385D8A"/>
    <a:srgbClr val="76653E"/>
    <a:srgbClr val="FFCCCC"/>
    <a:srgbClr val="FFA126"/>
    <a:srgbClr val="D53F21"/>
    <a:srgbClr val="099A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74" autoAdjust="0"/>
  </p:normalViewPr>
  <p:slideViewPr>
    <p:cSldViewPr snapToGrid="0">
      <p:cViewPr>
        <p:scale>
          <a:sx n="75" d="100"/>
          <a:sy n="75" d="100"/>
        </p:scale>
        <p:origin x="953" y="562"/>
      </p:cViewPr>
      <p:guideLst>
        <p:guide orient="horz" pos="1230"/>
        <p:guide pos="7401"/>
        <p:guide orient="horz" pos="1888"/>
        <p:guide orient="horz" pos="2251"/>
        <p:guide orient="horz" pos="3861"/>
        <p:guide pos="381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98" Type="http://customschemas.google.com/relationships/presentationmetadata" Target="metadata"/><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02" Type="http://schemas.openxmlformats.org/officeDocument/2006/relationships/tableStyles" Target="tableStyles.xml"/><Relationship Id="rId5" Type="http://schemas.openxmlformats.org/officeDocument/2006/relationships/slide" Target="slides/slide1.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Master" Target="slideMasters/slideMaster1.xml"/><Relationship Id="rId10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1ADBE18-0B8C-0E99-B956-91541AE0FADB}"/>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D9B9B63-6272-A36C-9CB3-E50A4F54801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7EA0F77-5B20-4A12-B028-B2C1FA92862D}" type="datetimeFigureOut">
              <a:rPr kumimoji="1" lang="ja-JP" altLang="en-US" smtClean="0"/>
              <a:t>2024/6/17</a:t>
            </a:fld>
            <a:endParaRPr kumimoji="1" lang="ja-JP" altLang="en-US"/>
          </a:p>
        </p:txBody>
      </p:sp>
      <p:sp>
        <p:nvSpPr>
          <p:cNvPr id="4" name="フッター プレースホルダー 3">
            <a:extLst>
              <a:ext uri="{FF2B5EF4-FFF2-40B4-BE49-F238E27FC236}">
                <a16:creationId xmlns:a16="http://schemas.microsoft.com/office/drawing/2014/main" id="{A80C8EC3-8319-C175-43C3-C6B6ADB1276E}"/>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E0B6C6D-E13C-6236-3576-44D09844B048}"/>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7A97A7E-F459-4A3C-A0D5-65DCD783BB90}" type="slidenum">
              <a:rPr kumimoji="1" lang="ja-JP" altLang="en-US" smtClean="0"/>
              <a:t>‹#›</a:t>
            </a:fld>
            <a:endParaRPr kumimoji="1" lang="ja-JP" altLang="en-US"/>
          </a:p>
        </p:txBody>
      </p:sp>
    </p:spTree>
    <p:extLst>
      <p:ext uri="{BB962C8B-B14F-4D97-AF65-F5344CB8AC3E}">
        <p14:creationId xmlns:p14="http://schemas.microsoft.com/office/powerpoint/2010/main" val="4040977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9787" cy="49696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5838" y="0"/>
            <a:ext cx="2949787" cy="49696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720" y="4721186"/>
            <a:ext cx="5445760" cy="447270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0646"/>
            <a:ext cx="2949787" cy="49696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5838" y="9440646"/>
            <a:ext cx="2949787" cy="49696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0_タイトルとコンテンツ 2">
  <p:cSld name="10_タイトルとコンテンツ_2">
    <p:bg>
      <p:bgPr>
        <a:solidFill>
          <a:srgbClr val="C00000"/>
        </a:solidFill>
        <a:effectLst/>
      </p:bgPr>
    </p:bg>
    <p:spTree>
      <p:nvGrpSpPr>
        <p:cNvPr id="1" name="Shape 21"/>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EC3721E8-BC58-892A-2478-D025C1321CF5}"/>
              </a:ext>
            </a:extLst>
          </p:cNvPr>
          <p:cNvSpPr/>
          <p:nvPr userDrawn="1"/>
        </p:nvSpPr>
        <p:spPr>
          <a:xfrm>
            <a:off x="41049" y="38507"/>
            <a:ext cx="12111490" cy="6780985"/>
          </a:xfrm>
          <a:prstGeom prst="roundRect">
            <a:avLst>
              <a:gd name="adj" fmla="val 18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ED7F951-5E64-482B-05E1-CD30EE774030}"/>
              </a:ext>
            </a:extLst>
          </p:cNvPr>
          <p:cNvPicPr>
            <a:picLocks noChangeAspect="1"/>
          </p:cNvPicPr>
          <p:nvPr userDrawn="1"/>
        </p:nvPicPr>
        <p:blipFill>
          <a:blip r:embed="rId2"/>
          <a:stretch>
            <a:fillRect/>
          </a:stretch>
        </p:blipFill>
        <p:spPr>
          <a:xfrm>
            <a:off x="11732988" y="112475"/>
            <a:ext cx="379736" cy="379494"/>
          </a:xfrm>
          <a:prstGeom prst="rect">
            <a:avLst/>
          </a:prstGeom>
        </p:spPr>
      </p:pic>
      <p:sp>
        <p:nvSpPr>
          <p:cNvPr id="22" name="Google Shape;22;p32"/>
          <p:cNvSpPr txBox="1"/>
          <p:nvPr/>
        </p:nvSpPr>
        <p:spPr>
          <a:xfrm>
            <a:off x="8013" y="6597019"/>
            <a:ext cx="8998533" cy="233014"/>
          </a:xfrm>
          <a:prstGeom prst="rect">
            <a:avLst/>
          </a:prstGeom>
          <a:noFill/>
          <a:ln>
            <a:noFill/>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738"/>
              <a:buFont typeface="Arial"/>
              <a:buNone/>
            </a:pPr>
            <a:r>
              <a:rPr lang="en-US" altLang="ja-JP" sz="900" b="0" i="0" u="none" strike="noStrike" cap="none">
                <a:solidFill>
                  <a:srgbClr val="C00000"/>
                </a:solidFill>
                <a:latin typeface="Yu Gothic UI" panose="020B0500000000000000" pitchFamily="50" charset="-128"/>
                <a:ea typeface="Yu Gothic UI" panose="020B0500000000000000" pitchFamily="50" charset="-128"/>
                <a:cs typeface="Calibri"/>
                <a:sym typeface="Calibri"/>
              </a:rPr>
              <a:t>※</a:t>
            </a:r>
            <a:r>
              <a:rPr lang="ja-JP" altLang="en-US" sz="900" b="0" i="0" u="none" strike="noStrike" cap="none">
                <a:solidFill>
                  <a:srgbClr val="C00000"/>
                </a:solidFill>
                <a:latin typeface="Yu Gothic UI" panose="020B0500000000000000" pitchFamily="50" charset="-128"/>
                <a:ea typeface="Yu Gothic UI" panose="020B0500000000000000" pitchFamily="50" charset="-128"/>
                <a:cs typeface="Calibri"/>
                <a:sym typeface="Calibri"/>
              </a:rPr>
              <a:t>この資料の</a:t>
            </a:r>
            <a:r>
              <a:rPr lang="en-US" altLang="ja-JP" sz="900" b="0" i="0" u="none" strike="noStrike" cap="none">
                <a:solidFill>
                  <a:srgbClr val="C00000"/>
                </a:solidFill>
                <a:latin typeface="Yu Gothic UI" panose="020B0500000000000000" pitchFamily="50" charset="-128"/>
                <a:ea typeface="Yu Gothic UI" panose="020B0500000000000000" pitchFamily="50" charset="-128"/>
                <a:cs typeface="Calibri"/>
                <a:sym typeface="Calibri"/>
              </a:rPr>
              <a:t>2</a:t>
            </a:r>
            <a:r>
              <a:rPr lang="ja-JP" altLang="en-US" sz="900" b="0" i="0" u="none" strike="noStrike" cap="none">
                <a:solidFill>
                  <a:srgbClr val="C00000"/>
                </a:solidFill>
                <a:latin typeface="Yu Gothic UI" panose="020B0500000000000000" pitchFamily="50" charset="-128"/>
                <a:ea typeface="Yu Gothic UI" panose="020B0500000000000000" pitchFamily="50" charset="-128"/>
                <a:cs typeface="Calibri"/>
                <a:sym typeface="Calibri"/>
              </a:rPr>
              <a:t>次使用は禁止させていただきます。 </a:t>
            </a:r>
            <a:r>
              <a:rPr lang="en-US" altLang="ja-JP" sz="900" b="0" i="0" u="none" strike="noStrike" cap="none">
                <a:solidFill>
                  <a:srgbClr val="C00000"/>
                </a:solidFill>
                <a:latin typeface="Yu Gothic UI" panose="020B0500000000000000" pitchFamily="50" charset="-128"/>
                <a:ea typeface="Yu Gothic UI" panose="020B0500000000000000" pitchFamily="50" charset="-128"/>
                <a:cs typeface="Calibri"/>
                <a:sym typeface="Calibri"/>
              </a:rPr>
              <a:t>Copyright (C) DAIKO</a:t>
            </a:r>
            <a:endParaRPr sz="900" b="0" i="0" u="none" strike="noStrike" cap="none">
              <a:solidFill>
                <a:srgbClr val="C00000"/>
              </a:solidFill>
              <a:latin typeface="Yu Gothic UI" panose="020B0500000000000000" pitchFamily="50" charset="-128"/>
              <a:ea typeface="Yu Gothic UI" panose="020B0500000000000000" pitchFamily="50" charset="-128"/>
              <a:cs typeface="Arial"/>
              <a:sym typeface="Arial"/>
            </a:endParaRPr>
          </a:p>
        </p:txBody>
      </p:sp>
      <p:sp>
        <p:nvSpPr>
          <p:cNvPr id="23" name="Google Shape;23;p32"/>
          <p:cNvSpPr txBox="1">
            <a:spLocks noGrp="1"/>
          </p:cNvSpPr>
          <p:nvPr>
            <p:ph type="title"/>
          </p:nvPr>
        </p:nvSpPr>
        <p:spPr>
          <a:xfrm>
            <a:off x="325560" y="219690"/>
            <a:ext cx="11041705" cy="402291"/>
          </a:xfrm>
          <a:prstGeom prst="rect">
            <a:avLst/>
          </a:prstGeom>
          <a:noFill/>
          <a:ln>
            <a:noFill/>
          </a:ln>
        </p:spPr>
        <p:txBody>
          <a:bodyPr spcFirstLastPara="1" wrap="square" lIns="90000" tIns="46800" rIns="90000" bIns="46800" anchor="ctr" anchorCtr="0">
            <a:spAutoFit/>
          </a:bodyPr>
          <a:lstStyle>
            <a:lvl1pPr marR="0" lvl="0" algn="l">
              <a:lnSpc>
                <a:spcPct val="100000"/>
              </a:lnSpc>
              <a:spcBef>
                <a:spcPts val="0"/>
              </a:spcBef>
              <a:spcAft>
                <a:spcPts val="0"/>
              </a:spcAft>
              <a:buClr>
                <a:srgbClr val="352C2A"/>
              </a:buClr>
              <a:buSzPts val="2000"/>
              <a:buFont typeface="Meiryo"/>
              <a:buNone/>
              <a:defRPr sz="2000" b="1" i="0" strike="noStrike" kern="0" cap="none" spc="150" baseline="0">
                <a:solidFill>
                  <a:srgbClr val="714810"/>
                </a:solidFill>
                <a:latin typeface="Yu Gothic UI" panose="020B0500000000000000" pitchFamily="50" charset="-128"/>
                <a:ea typeface="Yu Gothic UI" panose="020B0500000000000000" pitchFamily="50" charset="-128"/>
                <a:cs typeface="Arial"/>
                <a:sym typeface="Arial"/>
              </a:defRPr>
            </a:lvl1pPr>
            <a:lvl2pPr marR="0" lvl="1"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2pPr>
            <a:lvl3pPr marR="0" lvl="2"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3pPr>
            <a:lvl4pPr marR="0" lvl="3"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4pPr>
            <a:lvl5pPr marR="0" lvl="4"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5pPr>
            <a:lvl6pPr marR="0" lvl="5"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6pPr>
            <a:lvl7pPr marR="0" lvl="6"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7pPr>
            <a:lvl8pPr marR="0" lvl="7"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8pPr>
            <a:lvl9pPr marR="0" lvl="8" algn="ctr">
              <a:lnSpc>
                <a:spcPct val="100000"/>
              </a:lnSpc>
              <a:spcBef>
                <a:spcPts val="0"/>
              </a:spcBef>
              <a:spcAft>
                <a:spcPts val="0"/>
              </a:spcAft>
              <a:buClr>
                <a:srgbClr val="352C2A"/>
              </a:buClr>
              <a:buSzPts val="2000"/>
              <a:buFont typeface="Meiryo"/>
              <a:buNone/>
              <a:defRPr sz="2000" b="1" i="0" strike="noStrike" cap="none">
                <a:solidFill>
                  <a:srgbClr val="352C2A"/>
                </a:solidFill>
                <a:latin typeface="Meiryo"/>
                <a:ea typeface="Meiryo"/>
                <a:cs typeface="Meiryo"/>
                <a:sym typeface="Meiryo"/>
              </a:defRPr>
            </a:lvl9pPr>
          </a:lstStyle>
          <a:p>
            <a:endParaRPr/>
          </a:p>
        </p:txBody>
      </p:sp>
      <p:sp>
        <p:nvSpPr>
          <p:cNvPr id="24" name="Google Shape;24;p32"/>
          <p:cNvSpPr txBox="1"/>
          <p:nvPr/>
        </p:nvSpPr>
        <p:spPr>
          <a:xfrm flipH="1">
            <a:off x="11611441" y="6545161"/>
            <a:ext cx="509825" cy="263791"/>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altLang="ja-JP" sz="1100" b="0" i="0" u="none" strike="noStrike" cap="none" smtClean="0">
                <a:solidFill>
                  <a:srgbClr val="C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a:t>
            </a:fld>
            <a:endParaRPr sz="1100" b="0" i="0" u="none" strike="noStrike" cap="none">
              <a:solidFill>
                <a:srgbClr val="C00000"/>
              </a:solidFill>
              <a:latin typeface="Arial"/>
              <a:ea typeface="Arial"/>
              <a:cs typeface="Arial"/>
              <a:sym typeface="Arial"/>
            </a:endParaRPr>
          </a:p>
        </p:txBody>
      </p:sp>
      <p:cxnSp>
        <p:nvCxnSpPr>
          <p:cNvPr id="16" name="直線コネクタ 15">
            <a:extLst>
              <a:ext uri="{FF2B5EF4-FFF2-40B4-BE49-F238E27FC236}">
                <a16:creationId xmlns:a16="http://schemas.microsoft.com/office/drawing/2014/main" id="{2A5C7631-44D4-E23E-D607-D67C67E5D690}"/>
              </a:ext>
            </a:extLst>
          </p:cNvPr>
          <p:cNvCxnSpPr>
            <a:cxnSpLocks/>
          </p:cNvCxnSpPr>
          <p:nvPr userDrawn="1"/>
        </p:nvCxnSpPr>
        <p:spPr>
          <a:xfrm>
            <a:off x="302986" y="256723"/>
            <a:ext cx="0" cy="328224"/>
          </a:xfrm>
          <a:prstGeom prst="line">
            <a:avLst/>
          </a:prstGeom>
          <a:ln w="31750">
            <a:solidFill>
              <a:srgbClr val="F5AE1E"/>
            </a:solidFill>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119" userDrawn="1">
          <p15:clr>
            <a:srgbClr val="FBAE40"/>
          </p15:clr>
        </p15:guide>
        <p15:guide id="2" pos="7583" userDrawn="1">
          <p15:clr>
            <a:srgbClr val="FBAE40"/>
          </p15:clr>
        </p15:guide>
        <p15:guide id="3" pos="7197" userDrawn="1">
          <p15:clr>
            <a:srgbClr val="FBAE40"/>
          </p15:clr>
        </p15:guide>
        <p15:guide id="4" pos="484" userDrawn="1">
          <p15:clr>
            <a:srgbClr val="FBAE40"/>
          </p15:clr>
        </p15:guide>
        <p15:guide id="5" pos="121" userDrawn="1">
          <p15:clr>
            <a:srgbClr val="FBAE40"/>
          </p15:clr>
        </p15:guide>
        <p15:guide id="6" orient="horz" pos="414" userDrawn="1">
          <p15:clr>
            <a:srgbClr val="FBAE40"/>
          </p15:clr>
        </p15:guide>
        <p15:guide id="7" orient="horz" pos="4088" userDrawn="1">
          <p15:clr>
            <a:srgbClr val="FBAE40"/>
          </p15:clr>
        </p15:guide>
        <p15:guide id="8" orient="horz" pos="3952" userDrawn="1">
          <p15:clr>
            <a:srgbClr val="FBAE40"/>
          </p15:clr>
        </p15:guide>
        <p15:guide id="9" pos="1278" userDrawn="1">
          <p15:clr>
            <a:srgbClr val="FBAE40"/>
          </p15:clr>
        </p15:guide>
        <p15:guide id="10" pos="1459" userDrawn="1">
          <p15:clr>
            <a:srgbClr val="FBAE40"/>
          </p15:clr>
        </p15:guide>
        <p15:guide id="11" pos="2253" userDrawn="1">
          <p15:clr>
            <a:srgbClr val="FBAE40"/>
          </p15:clr>
        </p15:guide>
        <p15:guide id="12" pos="2593" userDrawn="1">
          <p15:clr>
            <a:srgbClr val="FBAE40"/>
          </p15:clr>
        </p15:guide>
        <p15:guide id="13" orient="horz" pos="1434" userDrawn="1">
          <p15:clr>
            <a:srgbClr val="FBAE40"/>
          </p15:clr>
        </p15:guide>
        <p15:guide id="14" orient="horz" pos="1616" userDrawn="1">
          <p15:clr>
            <a:srgbClr val="FBAE40"/>
          </p15:clr>
        </p15:guide>
        <p15:guide id="15" orient="horz" pos="2682" userDrawn="1">
          <p15:clr>
            <a:srgbClr val="FBAE40"/>
          </p15:clr>
        </p15:guide>
        <p15:guide id="16" orient="horz" pos="2886" userDrawn="1">
          <p15:clr>
            <a:srgbClr val="FBAE40"/>
          </p15:clr>
        </p15:guide>
        <p15:guide id="17" pos="1958" userDrawn="1">
          <p15:clr>
            <a:srgbClr val="FBAE40"/>
          </p15:clr>
        </p15:guide>
        <p15:guide id="18" pos="2162" userDrawn="1">
          <p15:clr>
            <a:srgbClr val="FBAE40"/>
          </p15:clr>
        </p15:guide>
        <p15:guide id="19" pos="3659" userDrawn="1">
          <p15:clr>
            <a:srgbClr val="FBAE40"/>
          </p15:clr>
        </p15:guide>
        <p15:guide id="20" pos="4022" userDrawn="1">
          <p15:clr>
            <a:srgbClr val="FBAE40"/>
          </p15:clr>
        </p15:guide>
        <p15:guide id="21" pos="4974" userDrawn="1">
          <p15:clr>
            <a:srgbClr val="FBAE40"/>
          </p15:clr>
        </p15:guide>
        <p15:guide id="22" pos="5133" userDrawn="1">
          <p15:clr>
            <a:srgbClr val="FBAE40"/>
          </p15:clr>
        </p15:guide>
        <p15:guide id="23" pos="6086" userDrawn="1">
          <p15:clr>
            <a:srgbClr val="FBAE40"/>
          </p15:clr>
        </p15:guide>
        <p15:guide id="24" pos="6267" userDrawn="1">
          <p15:clr>
            <a:srgbClr val="FBAE40"/>
          </p15:clr>
        </p15:guide>
        <p15:guide id="25" orient="horz" pos="981" userDrawn="1">
          <p15:clr>
            <a:srgbClr val="FBAE40"/>
          </p15:clr>
        </p15:guide>
        <p15:guide id="26" pos="4181" userDrawn="1">
          <p15:clr>
            <a:srgbClr val="FBAE40"/>
          </p15:clr>
        </p15:guide>
        <p15:guide id="27" orient="horz" pos="6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609680" y="274638"/>
            <a:ext cx="10974229"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0"/>
          <p:cNvSpPr txBox="1">
            <a:spLocks noGrp="1"/>
          </p:cNvSpPr>
          <p:nvPr>
            <p:ph type="body" idx="1"/>
          </p:nvPr>
        </p:nvSpPr>
        <p:spPr>
          <a:xfrm>
            <a:off x="609680" y="1600204"/>
            <a:ext cx="10974229"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0"/>
          <p:cNvSpPr txBox="1">
            <a:spLocks noGrp="1"/>
          </p:cNvSpPr>
          <p:nvPr>
            <p:ph type="dt" idx="10"/>
          </p:nvPr>
        </p:nvSpPr>
        <p:spPr>
          <a:xfrm>
            <a:off x="609679" y="6356354"/>
            <a:ext cx="28451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0"/>
          <p:cNvSpPr txBox="1">
            <a:spLocks noGrp="1"/>
          </p:cNvSpPr>
          <p:nvPr>
            <p:ph type="ftr" idx="11"/>
          </p:nvPr>
        </p:nvSpPr>
        <p:spPr>
          <a:xfrm>
            <a:off x="4166143" y="6356354"/>
            <a:ext cx="3861303"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0"/>
          <p:cNvSpPr txBox="1">
            <a:spLocks noGrp="1"/>
          </p:cNvSpPr>
          <p:nvPr>
            <p:ph type="sldNum" idx="12"/>
          </p:nvPr>
        </p:nvSpPr>
        <p:spPr>
          <a:xfrm>
            <a:off x="8738738" y="6356354"/>
            <a:ext cx="2845171"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Tree>
  </p:cSld>
  <p:clrMap bg1="lt1" tx1="dk1" bg2="dk2" tx2="lt2" accent1="accent1" accent2="accent2" accent3="accent3" accent4="accent4" accent5="accent5" accent6="accent6" hlink="hlink" folHlink="folHlink"/>
  <p:sldLayoutIdLst>
    <p:sldLayoutId id="214748365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x.com/DyDocraft" TargetMode="External"/><Relationship Id="rId2" Type="http://schemas.openxmlformats.org/officeDocument/2006/relationships/hyperlink" Target="https://www.dydo-ghd.co.jp/dydocraft2024" TargetMode="External"/><Relationship Id="rId1" Type="http://schemas.openxmlformats.org/officeDocument/2006/relationships/slideLayout" Target="../slideLayouts/slideLayout1.xml"/><Relationship Id="rId5" Type="http://schemas.openxmlformats.org/officeDocument/2006/relationships/hyperlink" Target="mailto:dydocraft@ibsystem.jp" TargetMode="External"/><Relationship Id="rId4" Type="http://schemas.openxmlformats.org/officeDocument/2006/relationships/hyperlink" Target="https://www.instagram.com/DyDocraf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20">
            <a:extLst>
              <a:ext uri="{FF2B5EF4-FFF2-40B4-BE49-F238E27FC236}">
                <a16:creationId xmlns:a16="http://schemas.microsoft.com/office/drawing/2014/main" id="{3816FE01-AB0A-B587-E313-895614368BD4}"/>
              </a:ext>
            </a:extLst>
          </p:cNvPr>
          <p:cNvSpPr>
            <a:spLocks noGrp="1"/>
          </p:cNvSpPr>
          <p:nvPr>
            <p:ph type="title"/>
          </p:nvPr>
        </p:nvSpPr>
        <p:spPr>
          <a:xfrm>
            <a:off x="325560" y="219690"/>
            <a:ext cx="11041705" cy="402291"/>
          </a:xfrm>
        </p:spPr>
        <p:txBody>
          <a:bodyPr/>
          <a:lstStyle/>
          <a:p>
            <a:r>
              <a:rPr lang="ja-JP" altLang="en-US"/>
              <a:t>応募規約</a:t>
            </a:r>
          </a:p>
        </p:txBody>
      </p:sp>
      <p:sp>
        <p:nvSpPr>
          <p:cNvPr id="3" name="正方形/長方形 2">
            <a:extLst>
              <a:ext uri="{FF2B5EF4-FFF2-40B4-BE49-F238E27FC236}">
                <a16:creationId xmlns:a16="http://schemas.microsoft.com/office/drawing/2014/main" id="{3CCECB9A-D53E-AB49-AD08-957E6D8FDA55}"/>
              </a:ext>
            </a:extLst>
          </p:cNvPr>
          <p:cNvSpPr/>
          <p:nvPr/>
        </p:nvSpPr>
        <p:spPr>
          <a:xfrm>
            <a:off x="11499591" y="0"/>
            <a:ext cx="693997" cy="38644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a:latin typeface="Yu Gothic UI" panose="020B0500000000000000" pitchFamily="50" charset="-128"/>
                <a:ea typeface="Yu Gothic UI" panose="020B0500000000000000" pitchFamily="50" charset="-128"/>
              </a:rPr>
              <a:t>更新</a:t>
            </a:r>
            <a:endParaRPr lang="en-US" altLang="ja-JP" sz="2000">
              <a:latin typeface="Yu Gothic UI" panose="020B0500000000000000" pitchFamily="50" charset="-128"/>
              <a:ea typeface="Yu Gothic UI" panose="020B0500000000000000" pitchFamily="50" charset="-128"/>
            </a:endParaRPr>
          </a:p>
        </p:txBody>
      </p:sp>
      <p:sp>
        <p:nvSpPr>
          <p:cNvPr id="7" name="正方形/長方形 6">
            <a:extLst>
              <a:ext uri="{FF2B5EF4-FFF2-40B4-BE49-F238E27FC236}">
                <a16:creationId xmlns:a16="http://schemas.microsoft.com/office/drawing/2014/main" id="{CF21D65E-5F79-3BE6-2ACF-B69D38A518FB}"/>
              </a:ext>
            </a:extLst>
          </p:cNvPr>
          <p:cNvSpPr/>
          <p:nvPr/>
        </p:nvSpPr>
        <p:spPr>
          <a:xfrm>
            <a:off x="10545998" y="18377"/>
            <a:ext cx="1642533" cy="7332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0617</a:t>
            </a:r>
          </a:p>
          <a:p>
            <a:pPr algn="ctr"/>
            <a:r>
              <a:rPr kumimoji="1" lang="ja-JP" altLang="en-US" dirty="0"/>
              <a:t>更新</a:t>
            </a:r>
          </a:p>
        </p:txBody>
      </p:sp>
      <p:sp>
        <p:nvSpPr>
          <p:cNvPr id="6" name="テキスト ボックス 5">
            <a:extLst>
              <a:ext uri="{FF2B5EF4-FFF2-40B4-BE49-F238E27FC236}">
                <a16:creationId xmlns:a16="http://schemas.microsoft.com/office/drawing/2014/main" id="{638DE95F-5874-4B03-CBAE-E8ED15204899}"/>
              </a:ext>
            </a:extLst>
          </p:cNvPr>
          <p:cNvSpPr txBox="1"/>
          <p:nvPr/>
        </p:nvSpPr>
        <p:spPr>
          <a:xfrm>
            <a:off x="364631" y="823294"/>
            <a:ext cx="5732163" cy="5693866"/>
          </a:xfrm>
          <a:prstGeom prst="rect">
            <a:avLst/>
          </a:prstGeom>
          <a:noFill/>
        </p:spPr>
        <p:txBody>
          <a:bodyPr wrap="square">
            <a:spAutoFit/>
          </a:bodyPr>
          <a:lstStyle/>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ダイドーグループホールディングス株式会社（本社：大阪市北区、代表取締役社長：髙松富也）（以下「当社」といいます）が実施する「 ダイドーの工作自動販売機キット 」（以下「工作自動販売機」といいます）への参加にあたっては、以下に定める応募規約（以下「本規約」といいます）をご確認いただき、ご同意いただいたうえでご応募ください。工作自動販売機にご応募いただいた場合は、本規約に同意されたものとみなされます。</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1.</a:t>
            </a:r>
            <a:r>
              <a:rPr lang="ja-JP" altLang="en-US" sz="700" b="0" i="0" dirty="0">
                <a:solidFill>
                  <a:srgbClr val="45371B"/>
                </a:solidFill>
                <a:effectLst/>
                <a:latin typeface="游ゴシック" panose="020B0400000000000000" pitchFamily="50" charset="-128"/>
                <a:ea typeface="游ゴシック" panose="020B0400000000000000" pitchFamily="50" charset="-128"/>
              </a:rPr>
              <a:t>キットプレゼント概要</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当社が提供するキットを組み立て・作成していただく工作自動販売機に応募していただいた団体・個人の方に、</a:t>
            </a:r>
            <a:r>
              <a:rPr lang="en-US" altLang="ja-JP" sz="700" b="0" i="0" dirty="0">
                <a:solidFill>
                  <a:srgbClr val="45371B"/>
                </a:solidFill>
                <a:effectLst/>
                <a:latin typeface="游ゴシック" panose="020B0400000000000000" pitchFamily="50" charset="-128"/>
                <a:ea typeface="游ゴシック" panose="020B0400000000000000" pitchFamily="50" charset="-128"/>
              </a:rPr>
              <a:t>8</a:t>
            </a:r>
            <a:r>
              <a:rPr lang="ja-JP" altLang="en-US" sz="700" b="0" i="0" dirty="0">
                <a:solidFill>
                  <a:srgbClr val="45371B"/>
                </a:solidFill>
                <a:effectLst/>
                <a:latin typeface="游ゴシック" panose="020B0400000000000000" pitchFamily="50" charset="-128"/>
                <a:ea typeface="游ゴシック" panose="020B0400000000000000" pitchFamily="50" charset="-128"/>
              </a:rPr>
              <a:t>月初旬に無償贈呈致します。数量を超える申込があった場合は、当社の基準により選定し、発表は、発送をもってかえさせて頂きます。</a:t>
            </a: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ご指定場所（日本国内に限ります）への送料は当社が負担します。</a:t>
            </a: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ご応募は１メールアドレスにつき、１キットの申込みとなります。</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2.</a:t>
            </a:r>
            <a:r>
              <a:rPr lang="ja-JP" altLang="en-US" sz="700" b="0" i="0" dirty="0">
                <a:solidFill>
                  <a:srgbClr val="45371B"/>
                </a:solidFill>
                <a:effectLst/>
                <a:latin typeface="游ゴシック" panose="020B0400000000000000" pitchFamily="50" charset="-128"/>
                <a:ea typeface="游ゴシック" panose="020B0400000000000000" pitchFamily="50" charset="-128"/>
              </a:rPr>
              <a:t>キットの内容</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工作自動販売機キット、説明書・自動販売機物語・お買い物学習シート・デザイントップボード・デザイン用商品シール</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3.</a:t>
            </a:r>
            <a:r>
              <a:rPr lang="ja-JP" altLang="en-US" sz="700" b="0" i="0" dirty="0">
                <a:solidFill>
                  <a:srgbClr val="45371B"/>
                </a:solidFill>
                <a:effectLst/>
                <a:latin typeface="游ゴシック" panose="020B0400000000000000" pitchFamily="50" charset="-128"/>
                <a:ea typeface="游ゴシック" panose="020B0400000000000000" pitchFamily="50" charset="-128"/>
              </a:rPr>
              <a:t>賞品内容</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届いたキットで作成した工作自動販売機の作品をコンテストにエントリーされた方の中で受賞者への特典として、</a:t>
            </a:r>
            <a:r>
              <a:rPr lang="en-US" altLang="ja-JP" sz="700" b="0" i="0" dirty="0">
                <a:solidFill>
                  <a:srgbClr val="45371B"/>
                </a:solidFill>
                <a:effectLst/>
                <a:latin typeface="游ゴシック" panose="020B0400000000000000" pitchFamily="50" charset="-128"/>
                <a:ea typeface="游ゴシック" panose="020B0400000000000000" pitchFamily="50" charset="-128"/>
              </a:rPr>
              <a:t>WEB</a:t>
            </a:r>
            <a:r>
              <a:rPr lang="ja-JP" altLang="en-US" sz="700" b="0" i="0" dirty="0">
                <a:solidFill>
                  <a:srgbClr val="45371B"/>
                </a:solidFill>
                <a:effectLst/>
                <a:latin typeface="游ゴシック" panose="020B0400000000000000" pitchFamily="50" charset="-128"/>
                <a:ea typeface="游ゴシック" panose="020B0400000000000000" pitchFamily="50" charset="-128"/>
              </a:rPr>
              <a:t>サイトでの作品紹介と飲料やゼリーの豪華詰め合わせセットをお届けします。</a:t>
            </a: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受賞</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br>
              <a:rPr lang="en-US" altLang="ja-JP"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個人賞</a:t>
            </a:r>
            <a:r>
              <a:rPr lang="en-US" altLang="ja-JP" sz="700" b="0" i="0" dirty="0">
                <a:solidFill>
                  <a:srgbClr val="45371B"/>
                </a:solidFill>
                <a:effectLst/>
                <a:latin typeface="游ゴシック" panose="020B0400000000000000" pitchFamily="50" charset="-128"/>
                <a:ea typeface="游ゴシック" panose="020B0400000000000000" pitchFamily="50" charset="-128"/>
              </a:rPr>
              <a:t>5</a:t>
            </a:r>
            <a:r>
              <a:rPr lang="ja-JP" altLang="en-US" sz="700" b="0" i="0" dirty="0">
                <a:solidFill>
                  <a:srgbClr val="45371B"/>
                </a:solidFill>
                <a:effectLst/>
                <a:latin typeface="游ゴシック" panose="020B0400000000000000" pitchFamily="50" charset="-128"/>
                <a:ea typeface="游ゴシック" panose="020B0400000000000000" pitchFamily="50" charset="-128"/>
              </a:rPr>
              <a:t>作品、団体賞</a:t>
            </a:r>
            <a:r>
              <a:rPr lang="en-US" altLang="ja-JP" sz="700" b="0" i="0" dirty="0">
                <a:solidFill>
                  <a:srgbClr val="45371B"/>
                </a:solidFill>
                <a:effectLst/>
                <a:latin typeface="游ゴシック" panose="020B0400000000000000" pitchFamily="50" charset="-128"/>
                <a:ea typeface="游ゴシック" panose="020B0400000000000000" pitchFamily="50" charset="-128"/>
              </a:rPr>
              <a:t>2</a:t>
            </a:r>
            <a:r>
              <a:rPr lang="ja-JP" altLang="en-US" sz="700" b="0" i="0" dirty="0">
                <a:solidFill>
                  <a:srgbClr val="45371B"/>
                </a:solidFill>
                <a:effectLst/>
                <a:latin typeface="游ゴシック" panose="020B0400000000000000" pitchFamily="50" charset="-128"/>
                <a:ea typeface="游ゴシック" panose="020B0400000000000000" pitchFamily="50" charset="-128"/>
              </a:rPr>
              <a:t>団体作品</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受賞発表・賞品発送</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br>
              <a:rPr lang="en-US" altLang="ja-JP"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受賞者にはご応募いただいたアドレスに直接ご連絡します。賞品の発送は</a:t>
            </a:r>
            <a:r>
              <a:rPr lang="en-US" altLang="ja-JP" sz="700" b="0" i="0" dirty="0">
                <a:solidFill>
                  <a:srgbClr val="45371B"/>
                </a:solidFill>
                <a:effectLst/>
                <a:latin typeface="游ゴシック" panose="020B0400000000000000" pitchFamily="50" charset="-128"/>
                <a:ea typeface="游ゴシック" panose="020B0400000000000000" pitchFamily="50" charset="-128"/>
              </a:rPr>
              <a:t>10</a:t>
            </a:r>
            <a:r>
              <a:rPr lang="ja-JP" altLang="en-US" sz="700" b="0" i="0" dirty="0">
                <a:solidFill>
                  <a:srgbClr val="45371B"/>
                </a:solidFill>
                <a:effectLst/>
                <a:latin typeface="游ゴシック" panose="020B0400000000000000" pitchFamily="50" charset="-128"/>
                <a:ea typeface="游ゴシック" panose="020B0400000000000000" pitchFamily="50" charset="-128"/>
              </a:rPr>
              <a:t>月初旬を予定しております。都合により多少前後する場合がございますので、予めご了承ください。</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4.</a:t>
            </a:r>
            <a:r>
              <a:rPr lang="ja-JP" altLang="en-US" sz="700" b="0" i="0" dirty="0">
                <a:solidFill>
                  <a:srgbClr val="45371B"/>
                </a:solidFill>
                <a:effectLst/>
                <a:latin typeface="游ゴシック" panose="020B0400000000000000" pitchFamily="50" charset="-128"/>
                <a:ea typeface="游ゴシック" panose="020B0400000000000000" pitchFamily="50" charset="-128"/>
              </a:rPr>
              <a:t>応募期間</a:t>
            </a: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 </a:t>
            </a:r>
            <a:r>
              <a:rPr lang="ja-JP" altLang="en-US" sz="700" b="0" i="0" dirty="0">
                <a:solidFill>
                  <a:srgbClr val="45371B"/>
                </a:solidFill>
                <a:effectLst/>
                <a:latin typeface="游ゴシック" panose="020B0400000000000000" pitchFamily="50" charset="-128"/>
                <a:ea typeface="游ゴシック" panose="020B0400000000000000" pitchFamily="50" charset="-128"/>
              </a:rPr>
              <a:t>工作自動販売機キット申込期間 </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br>
              <a:rPr lang="en-US" altLang="ja-JP"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2024</a:t>
            </a:r>
            <a:r>
              <a:rPr lang="ja-JP" altLang="en-US" sz="700" b="0" i="0" dirty="0">
                <a:solidFill>
                  <a:srgbClr val="45371B"/>
                </a:solidFill>
                <a:effectLst/>
                <a:latin typeface="游ゴシック" panose="020B0400000000000000" pitchFamily="50" charset="-128"/>
                <a:ea typeface="游ゴシック" panose="020B0400000000000000" pitchFamily="50" charset="-128"/>
              </a:rPr>
              <a:t>年</a:t>
            </a:r>
            <a:r>
              <a:rPr lang="en-US" altLang="ja-JP" sz="700" b="0" i="0" dirty="0">
                <a:solidFill>
                  <a:srgbClr val="45371B"/>
                </a:solidFill>
                <a:effectLst/>
                <a:latin typeface="游ゴシック" panose="020B0400000000000000" pitchFamily="50" charset="-128"/>
                <a:ea typeface="游ゴシック" panose="020B0400000000000000" pitchFamily="50" charset="-128"/>
              </a:rPr>
              <a:t>7</a:t>
            </a:r>
            <a:r>
              <a:rPr lang="ja-JP" altLang="en-US" sz="700" b="0" i="0" dirty="0">
                <a:solidFill>
                  <a:srgbClr val="45371B"/>
                </a:solidFill>
                <a:effectLst/>
                <a:latin typeface="游ゴシック" panose="020B0400000000000000" pitchFamily="50" charset="-128"/>
                <a:ea typeface="游ゴシック" panose="020B0400000000000000" pitchFamily="50" charset="-128"/>
              </a:rPr>
              <a:t>月</a:t>
            </a:r>
            <a:r>
              <a:rPr lang="en-US" altLang="ja-JP" sz="700" b="0" i="0" dirty="0">
                <a:solidFill>
                  <a:srgbClr val="45371B"/>
                </a:solidFill>
                <a:effectLst/>
                <a:latin typeface="游ゴシック" panose="020B0400000000000000" pitchFamily="50" charset="-128"/>
                <a:ea typeface="游ゴシック" panose="020B0400000000000000" pitchFamily="50" charset="-128"/>
              </a:rPr>
              <a:t>1</a:t>
            </a:r>
            <a:r>
              <a:rPr lang="ja-JP" altLang="en-US" sz="700" b="0" i="0" dirty="0">
                <a:solidFill>
                  <a:srgbClr val="45371B"/>
                </a:solidFill>
                <a:effectLst/>
                <a:latin typeface="游ゴシック" panose="020B0400000000000000" pitchFamily="50" charset="-128"/>
                <a:ea typeface="游ゴシック" panose="020B0400000000000000" pitchFamily="50" charset="-128"/>
              </a:rPr>
              <a:t>日</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月</a:t>
            </a:r>
            <a:r>
              <a:rPr lang="en-US" altLang="ja-JP" sz="700" b="0" i="0" dirty="0">
                <a:solidFill>
                  <a:srgbClr val="45371B"/>
                </a:solidFill>
                <a:effectLst/>
                <a:latin typeface="游ゴシック" panose="020B0400000000000000" pitchFamily="50" charset="-128"/>
                <a:ea typeface="游ゴシック" panose="020B0400000000000000" pitchFamily="50" charset="-128"/>
              </a:rPr>
              <a:t>)11</a:t>
            </a:r>
            <a:r>
              <a:rPr lang="ja-JP" altLang="en-US" sz="700" b="0" i="0" dirty="0">
                <a:solidFill>
                  <a:srgbClr val="45371B"/>
                </a:solidFill>
                <a:effectLst/>
                <a:latin typeface="游ゴシック" panose="020B0400000000000000" pitchFamily="50" charset="-128"/>
                <a:ea typeface="游ゴシック" panose="020B0400000000000000" pitchFamily="50" charset="-128"/>
              </a:rPr>
              <a:t>時</a:t>
            </a:r>
            <a:r>
              <a:rPr lang="en-US" altLang="ja-JP" sz="700" b="0" i="0" dirty="0">
                <a:solidFill>
                  <a:srgbClr val="45371B"/>
                </a:solidFill>
                <a:effectLst/>
                <a:latin typeface="游ゴシック" panose="020B0400000000000000" pitchFamily="50" charset="-128"/>
                <a:ea typeface="游ゴシック" panose="020B0400000000000000" pitchFamily="50" charset="-128"/>
              </a:rPr>
              <a:t>00</a:t>
            </a:r>
            <a:r>
              <a:rPr lang="ja-JP" altLang="en-US" sz="700" b="0" i="0" dirty="0">
                <a:solidFill>
                  <a:srgbClr val="45371B"/>
                </a:solidFill>
                <a:effectLst/>
                <a:latin typeface="游ゴシック" panose="020B0400000000000000" pitchFamily="50" charset="-128"/>
                <a:ea typeface="游ゴシック" panose="020B0400000000000000" pitchFamily="50" charset="-128"/>
              </a:rPr>
              <a:t>分</a:t>
            </a:r>
            <a:r>
              <a:rPr lang="en-US" altLang="ja-JP" sz="700" b="0" i="0" dirty="0">
                <a:solidFill>
                  <a:srgbClr val="45371B"/>
                </a:solidFill>
                <a:effectLst/>
                <a:latin typeface="游ゴシック" panose="020B0400000000000000" pitchFamily="50" charset="-128"/>
                <a:ea typeface="游ゴシック" panose="020B0400000000000000" pitchFamily="50" charset="-128"/>
              </a:rPr>
              <a:t>〜7</a:t>
            </a:r>
            <a:r>
              <a:rPr lang="ja-JP" altLang="en-US" sz="700" b="0" i="0" dirty="0">
                <a:solidFill>
                  <a:srgbClr val="45371B"/>
                </a:solidFill>
                <a:effectLst/>
                <a:latin typeface="游ゴシック" panose="020B0400000000000000" pitchFamily="50" charset="-128"/>
                <a:ea typeface="游ゴシック" panose="020B0400000000000000" pitchFamily="50" charset="-128"/>
              </a:rPr>
              <a:t>月</a:t>
            </a:r>
            <a:r>
              <a:rPr lang="en-US" altLang="ja-JP" sz="700" b="0" i="0" dirty="0">
                <a:solidFill>
                  <a:srgbClr val="45371B"/>
                </a:solidFill>
                <a:effectLst/>
                <a:latin typeface="游ゴシック" panose="020B0400000000000000" pitchFamily="50" charset="-128"/>
                <a:ea typeface="游ゴシック" panose="020B0400000000000000" pitchFamily="50" charset="-128"/>
              </a:rPr>
              <a:t>21</a:t>
            </a:r>
            <a:r>
              <a:rPr lang="ja-JP" altLang="en-US" sz="700" b="0" i="0" dirty="0">
                <a:solidFill>
                  <a:srgbClr val="45371B"/>
                </a:solidFill>
                <a:effectLst/>
                <a:latin typeface="游ゴシック" panose="020B0400000000000000" pitchFamily="50" charset="-128"/>
                <a:ea typeface="游ゴシック" panose="020B0400000000000000" pitchFamily="50" charset="-128"/>
              </a:rPr>
              <a:t>日</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日</a:t>
            </a:r>
            <a:r>
              <a:rPr lang="en-US" altLang="ja-JP" sz="700" b="0" i="0" dirty="0">
                <a:solidFill>
                  <a:srgbClr val="45371B"/>
                </a:solidFill>
                <a:effectLst/>
                <a:latin typeface="游ゴシック" panose="020B0400000000000000" pitchFamily="50" charset="-128"/>
                <a:ea typeface="游ゴシック" panose="020B0400000000000000" pitchFamily="50" charset="-128"/>
              </a:rPr>
              <a:t>)23</a:t>
            </a:r>
            <a:r>
              <a:rPr lang="ja-JP" altLang="en-US" sz="700" b="0" i="0" dirty="0">
                <a:solidFill>
                  <a:srgbClr val="45371B"/>
                </a:solidFill>
                <a:effectLst/>
                <a:latin typeface="游ゴシック" panose="020B0400000000000000" pitchFamily="50" charset="-128"/>
                <a:ea typeface="游ゴシック" panose="020B0400000000000000" pitchFamily="50" charset="-128"/>
              </a:rPr>
              <a:t>時</a:t>
            </a:r>
            <a:r>
              <a:rPr lang="en-US" altLang="ja-JP" sz="700" b="0" i="0" dirty="0">
                <a:solidFill>
                  <a:srgbClr val="45371B"/>
                </a:solidFill>
                <a:effectLst/>
                <a:latin typeface="游ゴシック" panose="020B0400000000000000" pitchFamily="50" charset="-128"/>
                <a:ea typeface="游ゴシック" panose="020B0400000000000000" pitchFamily="50" charset="-128"/>
              </a:rPr>
              <a:t>59</a:t>
            </a:r>
            <a:r>
              <a:rPr lang="ja-JP" altLang="en-US" sz="700" b="0" i="0" dirty="0">
                <a:solidFill>
                  <a:srgbClr val="45371B"/>
                </a:solidFill>
                <a:effectLst/>
                <a:latin typeface="游ゴシック" panose="020B0400000000000000" pitchFamily="50" charset="-128"/>
                <a:ea typeface="游ゴシック" panose="020B0400000000000000" pitchFamily="50" charset="-128"/>
              </a:rPr>
              <a:t>分まで</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 </a:t>
            </a:r>
            <a:r>
              <a:rPr lang="ja-JP" altLang="en-US" sz="700" b="0" i="0" dirty="0">
                <a:solidFill>
                  <a:srgbClr val="45371B"/>
                </a:solidFill>
                <a:effectLst/>
                <a:latin typeface="游ゴシック" panose="020B0400000000000000" pitchFamily="50" charset="-128"/>
                <a:ea typeface="游ゴシック" panose="020B0400000000000000" pitchFamily="50" charset="-128"/>
              </a:rPr>
              <a:t>作品エントリー期間 </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br>
              <a:rPr lang="en-US" altLang="ja-JP"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2024</a:t>
            </a:r>
            <a:r>
              <a:rPr lang="ja-JP" altLang="en-US" sz="700" b="0" i="0" dirty="0">
                <a:solidFill>
                  <a:srgbClr val="45371B"/>
                </a:solidFill>
                <a:effectLst/>
                <a:latin typeface="游ゴシック" panose="020B0400000000000000" pitchFamily="50" charset="-128"/>
                <a:ea typeface="游ゴシック" panose="020B0400000000000000" pitchFamily="50" charset="-128"/>
              </a:rPr>
              <a:t>年</a:t>
            </a:r>
            <a:r>
              <a:rPr lang="en-US" altLang="ja-JP" sz="700" b="0" i="0" dirty="0">
                <a:solidFill>
                  <a:srgbClr val="45371B"/>
                </a:solidFill>
                <a:effectLst/>
                <a:latin typeface="游ゴシック" panose="020B0400000000000000" pitchFamily="50" charset="-128"/>
                <a:ea typeface="游ゴシック" panose="020B0400000000000000" pitchFamily="50" charset="-128"/>
              </a:rPr>
              <a:t>8</a:t>
            </a:r>
            <a:r>
              <a:rPr lang="ja-JP" altLang="en-US" sz="700" b="0" i="0" dirty="0">
                <a:solidFill>
                  <a:srgbClr val="45371B"/>
                </a:solidFill>
                <a:effectLst/>
                <a:latin typeface="游ゴシック" panose="020B0400000000000000" pitchFamily="50" charset="-128"/>
                <a:ea typeface="游ゴシック" panose="020B0400000000000000" pitchFamily="50" charset="-128"/>
              </a:rPr>
              <a:t>月</a:t>
            </a:r>
            <a:r>
              <a:rPr lang="en-US" altLang="ja-JP" sz="700" b="0" i="0" dirty="0">
                <a:solidFill>
                  <a:srgbClr val="45371B"/>
                </a:solidFill>
                <a:effectLst/>
                <a:latin typeface="游ゴシック" panose="020B0400000000000000" pitchFamily="50" charset="-128"/>
                <a:ea typeface="游ゴシック" panose="020B0400000000000000" pitchFamily="50" charset="-128"/>
              </a:rPr>
              <a:t>1</a:t>
            </a:r>
            <a:r>
              <a:rPr lang="ja-JP" altLang="en-US" sz="700" b="0" i="0" dirty="0">
                <a:solidFill>
                  <a:srgbClr val="45371B"/>
                </a:solidFill>
                <a:effectLst/>
                <a:latin typeface="游ゴシック" panose="020B0400000000000000" pitchFamily="50" charset="-128"/>
                <a:ea typeface="游ゴシック" panose="020B0400000000000000" pitchFamily="50" charset="-128"/>
              </a:rPr>
              <a:t>日</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木</a:t>
            </a:r>
            <a:r>
              <a:rPr lang="en-US" altLang="ja-JP" sz="700" b="0" i="0" dirty="0">
                <a:solidFill>
                  <a:srgbClr val="45371B"/>
                </a:solidFill>
                <a:effectLst/>
                <a:latin typeface="游ゴシック" panose="020B0400000000000000" pitchFamily="50" charset="-128"/>
                <a:ea typeface="游ゴシック" panose="020B0400000000000000" pitchFamily="50" charset="-128"/>
              </a:rPr>
              <a:t>)11</a:t>
            </a:r>
            <a:r>
              <a:rPr lang="ja-JP" altLang="en-US" sz="700" b="0" i="0" dirty="0">
                <a:solidFill>
                  <a:srgbClr val="45371B"/>
                </a:solidFill>
                <a:effectLst/>
                <a:latin typeface="游ゴシック" panose="020B0400000000000000" pitchFamily="50" charset="-128"/>
                <a:ea typeface="游ゴシック" panose="020B0400000000000000" pitchFamily="50" charset="-128"/>
              </a:rPr>
              <a:t>時</a:t>
            </a:r>
            <a:r>
              <a:rPr lang="en-US" altLang="ja-JP" sz="700" b="0" i="0" dirty="0">
                <a:solidFill>
                  <a:srgbClr val="45371B"/>
                </a:solidFill>
                <a:effectLst/>
                <a:latin typeface="游ゴシック" panose="020B0400000000000000" pitchFamily="50" charset="-128"/>
                <a:ea typeface="游ゴシック" panose="020B0400000000000000" pitchFamily="50" charset="-128"/>
              </a:rPr>
              <a:t>00</a:t>
            </a:r>
            <a:r>
              <a:rPr lang="ja-JP" altLang="en-US" sz="700" b="0" i="0" dirty="0">
                <a:solidFill>
                  <a:srgbClr val="45371B"/>
                </a:solidFill>
                <a:effectLst/>
                <a:latin typeface="游ゴシック" panose="020B0400000000000000" pitchFamily="50" charset="-128"/>
                <a:ea typeface="游ゴシック" panose="020B0400000000000000" pitchFamily="50" charset="-128"/>
              </a:rPr>
              <a:t>分</a:t>
            </a:r>
            <a:r>
              <a:rPr lang="en-US" altLang="ja-JP" sz="700" b="0" i="0" dirty="0">
                <a:solidFill>
                  <a:srgbClr val="45371B"/>
                </a:solidFill>
                <a:effectLst/>
                <a:latin typeface="游ゴシック" panose="020B0400000000000000" pitchFamily="50" charset="-128"/>
                <a:ea typeface="游ゴシック" panose="020B0400000000000000" pitchFamily="50" charset="-128"/>
              </a:rPr>
              <a:t>〜9</a:t>
            </a:r>
            <a:r>
              <a:rPr lang="ja-JP" altLang="en-US" sz="700" b="0" i="0" dirty="0">
                <a:solidFill>
                  <a:srgbClr val="45371B"/>
                </a:solidFill>
                <a:effectLst/>
                <a:latin typeface="游ゴシック" panose="020B0400000000000000" pitchFamily="50" charset="-128"/>
                <a:ea typeface="游ゴシック" panose="020B0400000000000000" pitchFamily="50" charset="-128"/>
              </a:rPr>
              <a:t>月</a:t>
            </a:r>
            <a:r>
              <a:rPr lang="en-US" altLang="ja-JP" sz="700" b="0" i="0" dirty="0">
                <a:solidFill>
                  <a:srgbClr val="45371B"/>
                </a:solidFill>
                <a:effectLst/>
                <a:latin typeface="游ゴシック" panose="020B0400000000000000" pitchFamily="50" charset="-128"/>
                <a:ea typeface="游ゴシック" panose="020B0400000000000000" pitchFamily="50" charset="-128"/>
              </a:rPr>
              <a:t>16</a:t>
            </a:r>
            <a:r>
              <a:rPr lang="ja-JP" altLang="en-US" sz="700" b="0" i="0" dirty="0">
                <a:solidFill>
                  <a:srgbClr val="45371B"/>
                </a:solidFill>
                <a:effectLst/>
                <a:latin typeface="游ゴシック" panose="020B0400000000000000" pitchFamily="50" charset="-128"/>
                <a:ea typeface="游ゴシック" panose="020B0400000000000000" pitchFamily="50" charset="-128"/>
              </a:rPr>
              <a:t>日</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月</a:t>
            </a:r>
            <a:r>
              <a:rPr lang="en-US" altLang="ja-JP" sz="700" b="0" i="0" dirty="0">
                <a:solidFill>
                  <a:srgbClr val="45371B"/>
                </a:solidFill>
                <a:effectLst/>
                <a:latin typeface="游ゴシック" panose="020B0400000000000000" pitchFamily="50" charset="-128"/>
                <a:ea typeface="游ゴシック" panose="020B0400000000000000" pitchFamily="50" charset="-128"/>
              </a:rPr>
              <a:t>)23</a:t>
            </a:r>
            <a:r>
              <a:rPr lang="ja-JP" altLang="en-US" sz="700" b="0" i="0" dirty="0">
                <a:solidFill>
                  <a:srgbClr val="45371B"/>
                </a:solidFill>
                <a:effectLst/>
                <a:latin typeface="游ゴシック" panose="020B0400000000000000" pitchFamily="50" charset="-128"/>
                <a:ea typeface="游ゴシック" panose="020B0400000000000000" pitchFamily="50" charset="-128"/>
              </a:rPr>
              <a:t>時</a:t>
            </a:r>
            <a:r>
              <a:rPr lang="en-US" altLang="ja-JP" sz="700" b="0" i="0" dirty="0">
                <a:solidFill>
                  <a:srgbClr val="45371B"/>
                </a:solidFill>
                <a:effectLst/>
                <a:latin typeface="游ゴシック" panose="020B0400000000000000" pitchFamily="50" charset="-128"/>
                <a:ea typeface="游ゴシック" panose="020B0400000000000000" pitchFamily="50" charset="-128"/>
              </a:rPr>
              <a:t>59</a:t>
            </a:r>
            <a:r>
              <a:rPr lang="ja-JP" altLang="en-US" sz="700" b="0" i="0" dirty="0">
                <a:solidFill>
                  <a:srgbClr val="45371B"/>
                </a:solidFill>
                <a:effectLst/>
                <a:latin typeface="游ゴシック" panose="020B0400000000000000" pitchFamily="50" charset="-128"/>
                <a:ea typeface="游ゴシック" panose="020B0400000000000000" pitchFamily="50" charset="-128"/>
              </a:rPr>
              <a:t>分まで</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5.</a:t>
            </a:r>
            <a:r>
              <a:rPr lang="ja-JP" altLang="en-US" sz="700" b="0" i="0" dirty="0">
                <a:solidFill>
                  <a:srgbClr val="45371B"/>
                </a:solidFill>
                <a:effectLst/>
                <a:latin typeface="游ゴシック" panose="020B0400000000000000" pitchFamily="50" charset="-128"/>
                <a:ea typeface="游ゴシック" panose="020B0400000000000000" pitchFamily="50" charset="-128"/>
              </a:rPr>
              <a:t>応募資格</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工作自動販売機へご応募いただける方は、以下の条件を全て満たす方に限ります。</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①日本国内にお住まいの方、あるいは日本国内にお住まいの方が代表を務める団体</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②当社、および当社関連会社の社員または関係者でない方</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③</a:t>
            </a:r>
            <a:r>
              <a:rPr lang="en-US" altLang="ja-JP" sz="700" b="0" i="0" dirty="0">
                <a:solidFill>
                  <a:srgbClr val="45371B"/>
                </a:solidFill>
                <a:effectLst/>
                <a:latin typeface="游ゴシック" panose="020B0400000000000000" pitchFamily="50" charset="-128"/>
                <a:ea typeface="游ゴシック" panose="020B0400000000000000" pitchFamily="50" charset="-128"/>
              </a:rPr>
              <a:t>18</a:t>
            </a:r>
            <a:r>
              <a:rPr lang="ja-JP" altLang="en-US" sz="700" b="0" i="0" dirty="0">
                <a:solidFill>
                  <a:srgbClr val="45371B"/>
                </a:solidFill>
                <a:effectLst/>
                <a:latin typeface="游ゴシック" panose="020B0400000000000000" pitchFamily="50" charset="-128"/>
                <a:ea typeface="游ゴシック" panose="020B0400000000000000" pitchFamily="50" charset="-128"/>
              </a:rPr>
              <a:t>歳未満の個人の応募の場合は、保護者より応募許諾をいただいている方</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6.</a:t>
            </a:r>
            <a:r>
              <a:rPr lang="ja-JP" altLang="en-US" sz="700" b="0" i="0" dirty="0">
                <a:solidFill>
                  <a:srgbClr val="45371B"/>
                </a:solidFill>
                <a:effectLst/>
                <a:latin typeface="游ゴシック" panose="020B0400000000000000" pitchFamily="50" charset="-128"/>
                <a:ea typeface="游ゴシック" panose="020B0400000000000000" pitchFamily="50" charset="-128"/>
              </a:rPr>
              <a:t>応募方法</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以下の応募サイト（以下「本サイト」といいます）にアクセスし、記載された応募方法に従い、ご応募ください。</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工作自動販売機への応募に関する通信料等は、応募者のご負担となります。</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本サイト</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br>
              <a:rPr lang="en-US" altLang="ja-JP"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u="sng" dirty="0">
                <a:solidFill>
                  <a:srgbClr val="0956BF"/>
                </a:solidFill>
                <a:effectLst/>
                <a:latin typeface="游ゴシック" panose="020B0400000000000000" pitchFamily="50" charset="-128"/>
                <a:ea typeface="游ゴシック" panose="020B0400000000000000" pitchFamily="50" charset="-128"/>
                <a:hlinkClick r:id="rId2"/>
              </a:rPr>
              <a:t>https://www.dydo-ghd.co.jp/dydocraft2024</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本サイトの推奨環境は、以下のとおりです。推奨環境以外では、正常に動作しない場合があります。</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公式</a:t>
            </a:r>
            <a:r>
              <a:rPr lang="en-US" altLang="ja-JP" sz="700" b="0" i="0" dirty="0">
                <a:solidFill>
                  <a:srgbClr val="45371B"/>
                </a:solidFill>
                <a:effectLst/>
                <a:latin typeface="游ゴシック" panose="020B0400000000000000" pitchFamily="50" charset="-128"/>
                <a:ea typeface="游ゴシック" panose="020B0400000000000000" pitchFamily="50" charset="-128"/>
              </a:rPr>
              <a:t>SNS</a:t>
            </a:r>
            <a:r>
              <a:rPr lang="ja-JP" altLang="en-US" sz="700" b="0" i="0" dirty="0">
                <a:solidFill>
                  <a:srgbClr val="45371B"/>
                </a:solidFill>
                <a:effectLst/>
                <a:latin typeface="游ゴシック" panose="020B0400000000000000" pitchFamily="50" charset="-128"/>
                <a:ea typeface="游ゴシック" panose="020B0400000000000000" pitchFamily="50" charset="-128"/>
              </a:rPr>
              <a:t>アカウント</a:t>
            </a:r>
            <a:r>
              <a:rPr lang="en-US" altLang="ja-JP" sz="700" b="0" i="0" dirty="0">
                <a:solidFill>
                  <a:srgbClr val="45371B"/>
                </a:solidFill>
                <a:effectLst/>
                <a:latin typeface="游ゴシック" panose="020B0400000000000000" pitchFamily="50" charset="-128"/>
                <a:ea typeface="游ゴシック" panose="020B0400000000000000" pitchFamily="50" charset="-128"/>
              </a:rPr>
              <a:t>】</a:t>
            </a:r>
            <a:br>
              <a:rPr lang="en-US" altLang="ja-JP"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X(</a:t>
            </a:r>
            <a:r>
              <a:rPr lang="ja-JP" altLang="en-US" sz="700" b="0" i="0" dirty="0">
                <a:solidFill>
                  <a:srgbClr val="45371B"/>
                </a:solidFill>
                <a:effectLst/>
                <a:latin typeface="游ゴシック" panose="020B0400000000000000" pitchFamily="50" charset="-128"/>
                <a:ea typeface="游ゴシック" panose="020B0400000000000000" pitchFamily="50" charset="-128"/>
              </a:rPr>
              <a:t>旧</a:t>
            </a:r>
            <a:r>
              <a:rPr lang="en-US" altLang="ja-JP" sz="700" b="0" i="0" dirty="0">
                <a:solidFill>
                  <a:srgbClr val="45371B"/>
                </a:solidFill>
                <a:effectLst/>
                <a:latin typeface="游ゴシック" panose="020B0400000000000000" pitchFamily="50" charset="-128"/>
                <a:ea typeface="游ゴシック" panose="020B0400000000000000" pitchFamily="50" charset="-128"/>
              </a:rPr>
              <a:t>Twitter)</a:t>
            </a:r>
            <a:r>
              <a:rPr lang="ja-JP" altLang="en-US" sz="700" b="0" i="0" dirty="0">
                <a:solidFill>
                  <a:srgbClr val="45371B"/>
                </a:solidFill>
                <a:effectLst/>
                <a:latin typeface="游ゴシック" panose="020B0400000000000000" pitchFamily="50" charset="-128"/>
                <a:ea typeface="游ゴシック" panose="020B0400000000000000" pitchFamily="50" charset="-128"/>
              </a:rPr>
              <a:t>アカウント  </a:t>
            </a:r>
            <a:r>
              <a:rPr lang="en-US" altLang="ja-JP" sz="700" b="0" i="0" u="sng" dirty="0">
                <a:solidFill>
                  <a:srgbClr val="0956BF"/>
                </a:solidFill>
                <a:effectLst/>
                <a:latin typeface="游ゴシック" panose="020B0400000000000000" pitchFamily="50" charset="-128"/>
                <a:ea typeface="游ゴシック" panose="020B0400000000000000" pitchFamily="50" charset="-128"/>
                <a:hlinkClick r:id="rId3"/>
              </a:rPr>
              <a:t>https://x.com/DyDocraft</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Instagram</a:t>
            </a:r>
            <a:r>
              <a:rPr lang="ja-JP" altLang="en-US" sz="700" b="0" i="0" dirty="0">
                <a:solidFill>
                  <a:srgbClr val="45371B"/>
                </a:solidFill>
                <a:effectLst/>
                <a:latin typeface="游ゴシック" panose="020B0400000000000000" pitchFamily="50" charset="-128"/>
                <a:ea typeface="游ゴシック" panose="020B0400000000000000" pitchFamily="50" charset="-128"/>
              </a:rPr>
              <a:t>アカウント  </a:t>
            </a:r>
            <a:r>
              <a:rPr lang="en-US" altLang="ja-JP" sz="700" b="0" i="0" u="sng" dirty="0">
                <a:solidFill>
                  <a:srgbClr val="0956BF"/>
                </a:solidFill>
                <a:effectLst/>
                <a:latin typeface="游ゴシック" panose="020B0400000000000000" pitchFamily="50" charset="-128"/>
                <a:ea typeface="游ゴシック" panose="020B0400000000000000" pitchFamily="50" charset="-128"/>
                <a:hlinkClick r:id="rId4"/>
              </a:rPr>
              <a:t>https://www.instagram.com/DyDocraft/</a:t>
            </a:r>
            <a:endParaRPr lang="en-US" altLang="ja-JP" sz="700" b="0" i="0" u="sng" dirty="0">
              <a:solidFill>
                <a:srgbClr val="0956BF"/>
              </a:solidFill>
              <a:effectLst/>
              <a:latin typeface="游ゴシック" panose="020B0400000000000000" pitchFamily="50" charset="-128"/>
              <a:ea typeface="游ゴシック" panose="020B0400000000000000" pitchFamily="50" charset="-128"/>
            </a:endParaRPr>
          </a:p>
          <a:p>
            <a:pPr algn="l" latinLnBrk="1"/>
            <a:endParaRPr lang="en-US" altLang="ja-JP" sz="700" b="0" i="0" u="sng" dirty="0">
              <a:solidFill>
                <a:srgbClr val="0956BF"/>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7.</a:t>
            </a:r>
            <a:r>
              <a:rPr lang="ja-JP" altLang="en-US" sz="700" b="0" i="0" dirty="0">
                <a:solidFill>
                  <a:srgbClr val="45371B"/>
                </a:solidFill>
                <a:effectLst/>
                <a:latin typeface="游ゴシック" panose="020B0400000000000000" pitchFamily="50" charset="-128"/>
                <a:ea typeface="游ゴシック" panose="020B0400000000000000" pitchFamily="50" charset="-128"/>
              </a:rPr>
              <a:t>制作された作品の写真掲載について</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当選者、あるいは当選された団体代表の方々には、キットの組み立て風景・完成した作品・完成した作品を保持する当選者など、工作自動販売機の趣旨に則した各種の画像について、事務局への提供、あるいは工作自動販売機用に開設したＸ（旧</a:t>
            </a:r>
            <a:r>
              <a:rPr lang="en-US" altLang="ja-JP" sz="700" b="0" i="0" dirty="0">
                <a:solidFill>
                  <a:srgbClr val="45371B"/>
                </a:solidFill>
                <a:effectLst/>
                <a:latin typeface="游ゴシック" panose="020B0400000000000000" pitchFamily="50" charset="-128"/>
                <a:ea typeface="游ゴシック" panose="020B0400000000000000" pitchFamily="50" charset="-128"/>
              </a:rPr>
              <a:t>twitter</a:t>
            </a:r>
            <a:r>
              <a:rPr lang="ja-JP" altLang="en-US" sz="700" b="0" i="0" dirty="0">
                <a:solidFill>
                  <a:srgbClr val="45371B"/>
                </a:solidFill>
                <a:effectLst/>
                <a:latin typeface="游ゴシック" panose="020B0400000000000000" pitchFamily="50" charset="-128"/>
                <a:ea typeface="游ゴシック" panose="020B0400000000000000" pitchFamily="50" charset="-128"/>
              </a:rPr>
              <a:t>）・</a:t>
            </a:r>
            <a:r>
              <a:rPr lang="en-US" altLang="ja-JP" sz="700" b="0" i="0" dirty="0">
                <a:solidFill>
                  <a:srgbClr val="45371B"/>
                </a:solidFill>
                <a:effectLst/>
                <a:latin typeface="游ゴシック" panose="020B0400000000000000" pitchFamily="50" charset="-128"/>
                <a:ea typeface="游ゴシック" panose="020B0400000000000000" pitchFamily="50" charset="-128"/>
              </a:rPr>
              <a:t>Instagram</a:t>
            </a:r>
            <a:r>
              <a:rPr lang="ja-JP" altLang="en-US" sz="700" b="0" i="0" dirty="0">
                <a:solidFill>
                  <a:srgbClr val="45371B"/>
                </a:solidFill>
                <a:effectLst/>
                <a:latin typeface="游ゴシック" panose="020B0400000000000000" pitchFamily="50" charset="-128"/>
                <a:ea typeface="游ゴシック" panose="020B0400000000000000" pitchFamily="50" charset="-128"/>
              </a:rPr>
              <a:t>の公式アカウント（以下「応募</a:t>
            </a:r>
            <a:r>
              <a:rPr lang="en-US" altLang="ja-JP" sz="700" b="0" i="0" dirty="0">
                <a:solidFill>
                  <a:srgbClr val="45371B"/>
                </a:solidFill>
                <a:effectLst/>
                <a:latin typeface="游ゴシック" panose="020B0400000000000000" pitchFamily="50" charset="-128"/>
                <a:ea typeface="游ゴシック" panose="020B0400000000000000" pitchFamily="50" charset="-128"/>
              </a:rPr>
              <a:t>SNS</a:t>
            </a:r>
            <a:r>
              <a:rPr lang="ja-JP" altLang="en-US" sz="700" b="0" i="0" dirty="0">
                <a:solidFill>
                  <a:srgbClr val="45371B"/>
                </a:solidFill>
                <a:effectLst/>
                <a:latin typeface="游ゴシック" panose="020B0400000000000000" pitchFamily="50" charset="-128"/>
                <a:ea typeface="游ゴシック" panose="020B0400000000000000" pitchFamily="50" charset="-128"/>
              </a:rPr>
              <a:t>」といいます）への投稿を推奨しています。</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・事務局へ提供、応募</a:t>
            </a:r>
            <a:r>
              <a:rPr lang="en-US" altLang="ja-JP" sz="700" b="0" i="0" dirty="0">
                <a:solidFill>
                  <a:srgbClr val="45371B"/>
                </a:solidFill>
                <a:effectLst/>
                <a:latin typeface="游ゴシック" panose="020B0400000000000000" pitchFamily="50" charset="-128"/>
                <a:ea typeface="游ゴシック" panose="020B0400000000000000" pitchFamily="50" charset="-128"/>
              </a:rPr>
              <a:t>SNS</a:t>
            </a:r>
            <a:r>
              <a:rPr lang="ja-JP" altLang="en-US" sz="700" b="0" i="0" dirty="0">
                <a:solidFill>
                  <a:srgbClr val="45371B"/>
                </a:solidFill>
                <a:effectLst/>
                <a:latin typeface="游ゴシック" panose="020B0400000000000000" pitchFamily="50" charset="-128"/>
                <a:ea typeface="游ゴシック" panose="020B0400000000000000" pitchFamily="50" charset="-128"/>
              </a:rPr>
              <a:t>へ投稿された画像データ（以下「投稿画像といいます）については、本サイト、並びに当社・当社関係会社の</a:t>
            </a:r>
            <a:r>
              <a:rPr lang="en-US" altLang="ja-JP" sz="700" b="0" i="0" dirty="0">
                <a:solidFill>
                  <a:srgbClr val="45371B"/>
                </a:solidFill>
                <a:effectLst/>
                <a:latin typeface="游ゴシック" panose="020B0400000000000000" pitchFamily="50" charset="-128"/>
                <a:ea typeface="游ゴシック" panose="020B0400000000000000" pitchFamily="50" charset="-128"/>
              </a:rPr>
              <a:t>HP</a:t>
            </a:r>
            <a:r>
              <a:rPr lang="ja-JP" altLang="en-US" sz="700" b="0" i="0" dirty="0">
                <a:solidFill>
                  <a:srgbClr val="45371B"/>
                </a:solidFill>
                <a:effectLst/>
                <a:latin typeface="游ゴシック" panose="020B0400000000000000" pitchFamily="50" charset="-128"/>
                <a:ea typeface="游ゴシック" panose="020B0400000000000000" pitchFamily="50" charset="-128"/>
              </a:rPr>
              <a:t>等への無償掲載につき、承諾されたものとして取扱いさせて頂きます。なお、掲載にあたっては、投稿画像を編集（トリミング等）させて頂く場合があります。</a:t>
            </a:r>
          </a:p>
        </p:txBody>
      </p:sp>
      <p:sp>
        <p:nvSpPr>
          <p:cNvPr id="8" name="テキスト ボックス 7">
            <a:extLst>
              <a:ext uri="{FF2B5EF4-FFF2-40B4-BE49-F238E27FC236}">
                <a16:creationId xmlns:a16="http://schemas.microsoft.com/office/drawing/2014/main" id="{19710C4F-19D6-0256-E6D5-040575C22DF7}"/>
              </a:ext>
            </a:extLst>
          </p:cNvPr>
          <p:cNvSpPr txBox="1"/>
          <p:nvPr/>
        </p:nvSpPr>
        <p:spPr>
          <a:xfrm>
            <a:off x="6321951" y="823294"/>
            <a:ext cx="5732163" cy="5370701"/>
          </a:xfrm>
          <a:prstGeom prst="rect">
            <a:avLst/>
          </a:prstGeom>
          <a:noFill/>
        </p:spPr>
        <p:txBody>
          <a:bodyPr wrap="square">
            <a:spAutoFit/>
          </a:bodyPr>
          <a:lstStyle/>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8.</a:t>
            </a:r>
            <a:r>
              <a:rPr lang="ja-JP" altLang="en-US" sz="700" b="0" i="0" dirty="0">
                <a:solidFill>
                  <a:srgbClr val="45371B"/>
                </a:solidFill>
                <a:effectLst/>
                <a:latin typeface="游ゴシック" panose="020B0400000000000000" pitchFamily="50" charset="-128"/>
                <a:ea typeface="游ゴシック" panose="020B0400000000000000" pitchFamily="50" charset="-128"/>
              </a:rPr>
              <a:t>応募・当選の無効</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以下に該当する場合には、応募・当選が無効になる場合があります。</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・本規約に違反する等不正行為があった場合</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・住所・転居先が不明の場合</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・応募内容に不備があった場合</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・当選後、または当選内定後、連絡がとれない場合</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9.</a:t>
            </a:r>
            <a:r>
              <a:rPr lang="ja-JP" altLang="en-US" sz="700" b="0" i="0" dirty="0">
                <a:solidFill>
                  <a:srgbClr val="45371B"/>
                </a:solidFill>
                <a:effectLst/>
                <a:latin typeface="游ゴシック" panose="020B0400000000000000" pitchFamily="50" charset="-128"/>
                <a:ea typeface="游ゴシック" panose="020B0400000000000000" pitchFamily="50" charset="-128"/>
              </a:rPr>
              <a:t>譲渡禁止</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当選した場合に、その地位および権利を譲渡することはできません。</a:t>
            </a:r>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endParaRPr lang="ja-JP" altLang="en-US"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10.</a:t>
            </a:r>
            <a:r>
              <a:rPr lang="ja-JP" altLang="en-US" sz="700" b="0" i="0" dirty="0">
                <a:solidFill>
                  <a:srgbClr val="45371B"/>
                </a:solidFill>
                <a:effectLst/>
                <a:latin typeface="游ゴシック" panose="020B0400000000000000" pitchFamily="50" charset="-128"/>
                <a:ea typeface="游ゴシック" panose="020B0400000000000000" pitchFamily="50" charset="-128"/>
              </a:rPr>
              <a:t>著作権の取扱い</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投稿画像の著作権（著作権法第</a:t>
            </a:r>
            <a:r>
              <a:rPr lang="en-US" altLang="ja-JP" sz="700" b="0" i="0" dirty="0">
                <a:solidFill>
                  <a:srgbClr val="45371B"/>
                </a:solidFill>
                <a:effectLst/>
                <a:latin typeface="游ゴシック" panose="020B0400000000000000" pitchFamily="50" charset="-128"/>
                <a:ea typeface="游ゴシック" panose="020B0400000000000000" pitchFamily="50" charset="-128"/>
              </a:rPr>
              <a:t>27</a:t>
            </a:r>
            <a:r>
              <a:rPr lang="ja-JP" altLang="en-US" sz="700" b="0" i="0" dirty="0">
                <a:solidFill>
                  <a:srgbClr val="45371B"/>
                </a:solidFill>
                <a:effectLst/>
                <a:latin typeface="游ゴシック" panose="020B0400000000000000" pitchFamily="50" charset="-128"/>
                <a:ea typeface="游ゴシック" panose="020B0400000000000000" pitchFamily="50" charset="-128"/>
              </a:rPr>
              <a:t>条および第</a:t>
            </a:r>
            <a:r>
              <a:rPr lang="en-US" altLang="ja-JP" sz="700" b="0" i="0" dirty="0">
                <a:solidFill>
                  <a:srgbClr val="45371B"/>
                </a:solidFill>
                <a:effectLst/>
                <a:latin typeface="游ゴシック" panose="020B0400000000000000" pitchFamily="50" charset="-128"/>
                <a:ea typeface="游ゴシック" panose="020B0400000000000000" pitchFamily="50" charset="-128"/>
              </a:rPr>
              <a:t>28</a:t>
            </a:r>
            <a:r>
              <a:rPr lang="ja-JP" altLang="en-US" sz="700" b="0" i="0" dirty="0">
                <a:solidFill>
                  <a:srgbClr val="45371B"/>
                </a:solidFill>
                <a:effectLst/>
                <a:latin typeface="游ゴシック" panose="020B0400000000000000" pitchFamily="50" charset="-128"/>
                <a:ea typeface="游ゴシック" panose="020B0400000000000000" pitchFamily="50" charset="-128"/>
              </a:rPr>
              <a:t>条に定める権利を含みます。）、およびその他の知的財産権は全て、事務局への提供時、あるいは応募</a:t>
            </a:r>
            <a:r>
              <a:rPr lang="en-US" altLang="ja-JP" sz="700" b="0" i="0" dirty="0">
                <a:solidFill>
                  <a:srgbClr val="45371B"/>
                </a:solidFill>
                <a:effectLst/>
                <a:latin typeface="游ゴシック" panose="020B0400000000000000" pitchFamily="50" charset="-128"/>
                <a:ea typeface="游ゴシック" panose="020B0400000000000000" pitchFamily="50" charset="-128"/>
              </a:rPr>
              <a:t>SNS</a:t>
            </a:r>
            <a:r>
              <a:rPr lang="ja-JP" altLang="en-US" sz="700" b="0" i="0" dirty="0">
                <a:solidFill>
                  <a:srgbClr val="45371B"/>
                </a:solidFill>
                <a:effectLst/>
                <a:latin typeface="游ゴシック" panose="020B0400000000000000" pitchFamily="50" charset="-128"/>
                <a:ea typeface="游ゴシック" panose="020B0400000000000000" pitchFamily="50" charset="-128"/>
              </a:rPr>
              <a:t>への投稿時に遡って当社に帰属するものとします。また、投稿画像の応募者は、投稿画像に関する著作者人格権を行使しないものとします。</a:t>
            </a:r>
          </a:p>
          <a:p>
            <a:pPr algn="l" latinLnBrk="1"/>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11.</a:t>
            </a:r>
            <a:r>
              <a:rPr lang="ja-JP" altLang="en-US" sz="700" b="0" i="0" dirty="0">
                <a:solidFill>
                  <a:srgbClr val="45371B"/>
                </a:solidFill>
                <a:effectLst/>
                <a:latin typeface="游ゴシック" panose="020B0400000000000000" pitchFamily="50" charset="-128"/>
                <a:ea typeface="游ゴシック" panose="020B0400000000000000" pitchFamily="50" charset="-128"/>
              </a:rPr>
              <a:t>投稿画像の権利処理</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応募者の責任において、投稿画像の被写体となる方から承諾を得た上で、事務局へ提供あるいは応募</a:t>
            </a:r>
            <a:r>
              <a:rPr lang="en-US" altLang="ja-JP" sz="700" b="0" i="0" dirty="0">
                <a:solidFill>
                  <a:srgbClr val="45371B"/>
                </a:solidFill>
                <a:effectLst/>
                <a:latin typeface="游ゴシック" panose="020B0400000000000000" pitchFamily="50" charset="-128"/>
                <a:ea typeface="游ゴシック" panose="020B0400000000000000" pitchFamily="50" charset="-128"/>
              </a:rPr>
              <a:t>SNS</a:t>
            </a:r>
            <a:r>
              <a:rPr lang="ja-JP" altLang="en-US" sz="700" b="0" i="0" dirty="0">
                <a:solidFill>
                  <a:srgbClr val="45371B"/>
                </a:solidFill>
                <a:effectLst/>
                <a:latin typeface="游ゴシック" panose="020B0400000000000000" pitchFamily="50" charset="-128"/>
                <a:ea typeface="游ゴシック" panose="020B0400000000000000" pitchFamily="50" charset="-128"/>
              </a:rPr>
              <a:t>へ投稿ください。なお、被写体御本人のほか、被写体が未成年の場合にはその保護者の承諾を得てください。</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投稿画像について第三者との間に生じた紛争などは、応募者の責任において当該紛争などを解決してください。</a:t>
            </a:r>
          </a:p>
          <a:p>
            <a:pPr algn="l" latinLnBrk="1"/>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12.</a:t>
            </a:r>
            <a:r>
              <a:rPr lang="ja-JP" altLang="en-US" sz="700" b="0" i="0" dirty="0">
                <a:solidFill>
                  <a:srgbClr val="45371B"/>
                </a:solidFill>
                <a:effectLst/>
                <a:latin typeface="游ゴシック" panose="020B0400000000000000" pitchFamily="50" charset="-128"/>
                <a:ea typeface="游ゴシック" panose="020B0400000000000000" pitchFamily="50" charset="-128"/>
              </a:rPr>
              <a:t>注意事項</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・システムメンテナンスもしくは不具合またはネットワークの混雑などにより、本サイトからのご応募ができない場合があることを、あらかじめご了承ください。</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・投稿画像は、本サイトなどに必ず掲載されるものではなく、掲載されない場合があることを、あらかじめご了承ください。</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・事務局は、投稿画像において、第三者が権利を有する知的財産権を侵害する可能性があると判断した場合、当該画像につき、事務局外への一切の情報発信を見合わせますので、あらかじめご了承ください。</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・投稿画像の取消し依頼等には、原則、対応出来ませんので、あらかじめご了承ください。</a:t>
            </a:r>
          </a:p>
          <a:p>
            <a:pPr algn="l" latinLnBrk="1"/>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13.</a:t>
            </a:r>
            <a:r>
              <a:rPr lang="ja-JP" altLang="en-US" sz="700" b="0" i="0" dirty="0">
                <a:solidFill>
                  <a:srgbClr val="45371B"/>
                </a:solidFill>
                <a:effectLst/>
                <a:latin typeface="游ゴシック" panose="020B0400000000000000" pitchFamily="50" charset="-128"/>
                <a:ea typeface="游ゴシック" panose="020B0400000000000000" pitchFamily="50" charset="-128"/>
              </a:rPr>
              <a:t>投稿画像の権利処理</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工作自動販売機の応募にあたり、ご記入またはご入力いただいた応募者の情報（以下「応募者情報」といいます）は、工作自動販売機の実施の目的のために利用させていただくほか、工作自動販売機のお問い合わせ対応のために利用させていただきます。</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・当社は、応募者情報の流出・漏洩の防止、その他安全管理のために必要かつ適切な措置を講じるものとします。</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・法令等に基づく正当な理由がある場合を除き、応募者情報について、応募者の同意なく目的外での利用、および工作自動販売機の実施に係る再委託先以外の第三者への提供はいたしません。</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・上記のほか、応募者情報の取扱いについては、当社のプライバシーポリシーに従うものとします。</a:t>
            </a:r>
          </a:p>
          <a:p>
            <a:pPr algn="l" latinLnBrk="1"/>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14.</a:t>
            </a:r>
            <a:r>
              <a:rPr lang="ja-JP" altLang="en-US" sz="700" b="0" i="0" dirty="0">
                <a:solidFill>
                  <a:srgbClr val="45371B"/>
                </a:solidFill>
                <a:effectLst/>
                <a:latin typeface="游ゴシック" panose="020B0400000000000000" pitchFamily="50" charset="-128"/>
                <a:ea typeface="游ゴシック" panose="020B0400000000000000" pitchFamily="50" charset="-128"/>
              </a:rPr>
              <a:t>変更</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当社は、工作自動販売機の内容（期間等）または本規約を予告なく変更する場合があります。変更があった場合は、本サイトにてお知らせします。掲載後は、変更後の工作自動販売機の内容または本規約が全ての応募者に適用されます。</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・事情により、事前の予告なく工作自動販売機の実施を中止する場合がありますので、ご了承ください。</a:t>
            </a:r>
          </a:p>
          <a:p>
            <a:pPr algn="l" latinLnBrk="1"/>
            <a:endParaRPr lang="en-US" altLang="ja-JP" sz="700" b="0" i="0" dirty="0">
              <a:solidFill>
                <a:srgbClr val="45371B"/>
              </a:solidFill>
              <a:effectLst/>
              <a:latin typeface="游ゴシック" panose="020B0400000000000000" pitchFamily="50" charset="-128"/>
              <a:ea typeface="游ゴシック" panose="020B0400000000000000" pitchFamily="50" charset="-128"/>
            </a:endParaRPr>
          </a:p>
          <a:p>
            <a:pPr algn="l" latinLnBrk="1"/>
            <a:r>
              <a:rPr lang="en-US" altLang="ja-JP" sz="700" b="0" i="0" dirty="0">
                <a:solidFill>
                  <a:srgbClr val="45371B"/>
                </a:solidFill>
                <a:effectLst/>
                <a:latin typeface="游ゴシック" panose="020B0400000000000000" pitchFamily="50" charset="-128"/>
                <a:ea typeface="游ゴシック" panose="020B0400000000000000" pitchFamily="50" charset="-128"/>
              </a:rPr>
              <a:t>15.</a:t>
            </a:r>
            <a:r>
              <a:rPr lang="ja-JP" altLang="en-US" sz="700" b="0" i="0" dirty="0">
                <a:solidFill>
                  <a:srgbClr val="45371B"/>
                </a:solidFill>
                <a:effectLst/>
                <a:latin typeface="游ゴシック" panose="020B0400000000000000" pitchFamily="50" charset="-128"/>
                <a:ea typeface="游ゴシック" panose="020B0400000000000000" pitchFamily="50" charset="-128"/>
              </a:rPr>
              <a:t>問合せ先</a:t>
            </a:r>
          </a:p>
          <a:p>
            <a:pPr algn="l" latinLnBrk="1"/>
            <a:r>
              <a:rPr lang="ja-JP" altLang="en-US" sz="700" b="0" i="0" dirty="0">
                <a:solidFill>
                  <a:srgbClr val="45371B"/>
                </a:solidFill>
                <a:effectLst/>
                <a:latin typeface="游ゴシック" panose="020B0400000000000000" pitchFamily="50" charset="-128"/>
                <a:ea typeface="游ゴシック" panose="020B0400000000000000" pitchFamily="50" charset="-128"/>
              </a:rPr>
              <a:t>工作自動販売機に関する問合せ先は以下のとおりです。</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ダイドーの工作自動販売機キット 事務局</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問合せ窓口：</a:t>
            </a:r>
            <a:r>
              <a:rPr lang="en-US" altLang="ja-JP" sz="700" b="0" i="0" u="sng" dirty="0">
                <a:solidFill>
                  <a:srgbClr val="0956BF"/>
                </a:solidFill>
                <a:effectLst/>
                <a:latin typeface="游ゴシック" panose="020B0400000000000000" pitchFamily="50" charset="-128"/>
                <a:ea typeface="游ゴシック" panose="020B0400000000000000" pitchFamily="50" charset="-128"/>
                <a:hlinkClick r:id="rId5"/>
              </a:rPr>
              <a:t>dydocraft@ibsystem.jp</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対応時間：</a:t>
            </a:r>
            <a:r>
              <a:rPr lang="en-US" altLang="ja-JP" sz="700" b="0" i="0" dirty="0">
                <a:solidFill>
                  <a:srgbClr val="45371B"/>
                </a:solidFill>
                <a:effectLst/>
                <a:latin typeface="游ゴシック" panose="020B0400000000000000" pitchFamily="50" charset="-128"/>
                <a:ea typeface="游ゴシック" panose="020B0400000000000000" pitchFamily="50" charset="-128"/>
              </a:rPr>
              <a:t>10:00</a:t>
            </a:r>
            <a:r>
              <a:rPr lang="ja-JP" altLang="en-US" sz="700" b="0" i="0" dirty="0">
                <a:solidFill>
                  <a:srgbClr val="45371B"/>
                </a:solidFill>
                <a:effectLst/>
                <a:latin typeface="游ゴシック" panose="020B0400000000000000" pitchFamily="50" charset="-128"/>
                <a:ea typeface="游ゴシック" panose="020B0400000000000000" pitchFamily="50" charset="-128"/>
              </a:rPr>
              <a:t>～</a:t>
            </a:r>
            <a:r>
              <a:rPr lang="en-US" altLang="ja-JP" sz="700" b="0" i="0" dirty="0">
                <a:solidFill>
                  <a:srgbClr val="45371B"/>
                </a:solidFill>
                <a:effectLst/>
                <a:latin typeface="游ゴシック" panose="020B0400000000000000" pitchFamily="50" charset="-128"/>
                <a:ea typeface="游ゴシック" panose="020B0400000000000000" pitchFamily="50" charset="-128"/>
              </a:rPr>
              <a:t>17:00</a:t>
            </a:r>
            <a:r>
              <a:rPr lang="ja-JP" altLang="en-US" sz="700" b="0" i="0" dirty="0">
                <a:solidFill>
                  <a:srgbClr val="45371B"/>
                </a:solidFill>
                <a:effectLst/>
                <a:latin typeface="游ゴシック" panose="020B0400000000000000" pitchFamily="50" charset="-128"/>
                <a:ea typeface="游ゴシック" panose="020B0400000000000000" pitchFamily="50" charset="-128"/>
              </a:rPr>
              <a:t>（土・日・祝日除く）</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en-US" altLang="ja-JP" sz="700" b="0" i="0" dirty="0">
                <a:solidFill>
                  <a:srgbClr val="45371B"/>
                </a:solidFill>
                <a:effectLst/>
                <a:latin typeface="游ゴシック" panose="020B0400000000000000" pitchFamily="50" charset="-128"/>
                <a:ea typeface="游ゴシック" panose="020B0400000000000000" pitchFamily="50" charset="-128"/>
              </a:rPr>
              <a:t>※</a:t>
            </a:r>
            <a:r>
              <a:rPr lang="ja-JP" altLang="en-US" sz="700" b="0" i="0" dirty="0">
                <a:solidFill>
                  <a:srgbClr val="45371B"/>
                </a:solidFill>
                <a:effectLst/>
                <a:latin typeface="游ゴシック" panose="020B0400000000000000" pitchFamily="50" charset="-128"/>
                <a:ea typeface="游ゴシック" panose="020B0400000000000000" pitchFamily="50" charset="-128"/>
              </a:rPr>
              <a:t>応募受付状況、選考方法、当選結果等に関するお問合わせには、応じかねますので、あらかじめご了承ください。</a:t>
            </a:r>
            <a:br>
              <a:rPr lang="ja-JP" altLang="en-US" sz="700" b="0" i="0" dirty="0">
                <a:solidFill>
                  <a:srgbClr val="45371B"/>
                </a:solidFill>
                <a:effectLst/>
                <a:latin typeface="游ゴシック" panose="020B0400000000000000" pitchFamily="50" charset="-128"/>
                <a:ea typeface="游ゴシック" panose="020B0400000000000000" pitchFamily="50" charset="-128"/>
              </a:rPr>
            </a:br>
            <a:br>
              <a:rPr lang="ja-JP" altLang="en-US" sz="700" b="0" i="0" dirty="0">
                <a:solidFill>
                  <a:srgbClr val="45371B"/>
                </a:solidFill>
                <a:effectLst/>
                <a:latin typeface="游ゴシック" panose="020B0400000000000000" pitchFamily="50" charset="-128"/>
                <a:ea typeface="游ゴシック" panose="020B0400000000000000" pitchFamily="50" charset="-128"/>
              </a:rPr>
            </a:br>
            <a:r>
              <a:rPr lang="ja-JP" altLang="en-US" sz="700" b="0" i="0" dirty="0">
                <a:solidFill>
                  <a:srgbClr val="45371B"/>
                </a:solidFill>
                <a:effectLst/>
                <a:latin typeface="游ゴシック" panose="020B0400000000000000" pitchFamily="50" charset="-128"/>
                <a:ea typeface="游ゴシック" panose="020B0400000000000000" pitchFamily="50" charset="-128"/>
              </a:rPr>
              <a:t>以上</a:t>
            </a:r>
          </a:p>
        </p:txBody>
      </p:sp>
    </p:spTree>
    <p:extLst>
      <p:ext uri="{BB962C8B-B14F-4D97-AF65-F5344CB8AC3E}">
        <p14:creationId xmlns:p14="http://schemas.microsoft.com/office/powerpoint/2010/main" val="618554433"/>
      </p:ext>
    </p:extLst>
  </p:cSld>
  <p:clrMapOvr>
    <a:masterClrMapping/>
  </p:clrMapOvr>
</p:sld>
</file>

<file path=ppt/theme/theme1.xml><?xml version="1.0" encoding="utf-8"?>
<a:theme xmlns:a="http://schemas.openxmlformats.org/drawingml/2006/main" name="ホワイト">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76200">
          <a:solidFill>
            <a:srgbClr val="00A3C2"/>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08E49A8281E264980D00CADAE0C02D5" ma:contentTypeVersion="12" ma:contentTypeDescription="新しいドキュメントを作成します。" ma:contentTypeScope="" ma:versionID="33186e18f26eb2e012945f418e4b2a4c">
  <xsd:schema xmlns:xsd="http://www.w3.org/2001/XMLSchema" xmlns:xs="http://www.w3.org/2001/XMLSchema" xmlns:p="http://schemas.microsoft.com/office/2006/metadata/properties" xmlns:ns2="fe5db1bb-568a-446d-b9f2-8d78d962998b" xmlns:ns3="d1d0765d-8d46-4cb9-82f3-6d7528f28670" targetNamespace="http://schemas.microsoft.com/office/2006/metadata/properties" ma:root="true" ma:fieldsID="083f58f2a3e8983bd0ad5bc1c3c0f4ec" ns2:_="" ns3:_="">
    <xsd:import namespace="fe5db1bb-568a-446d-b9f2-8d78d962998b"/>
    <xsd:import namespace="d1d0765d-8d46-4cb9-82f3-6d7528f2867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5db1bb-568a-446d-b9f2-8d78d96299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6ebeabc6-1c0c-4751-aeab-3e30fad09a76"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d0765d-8d46-4cb9-82f3-6d7528f2867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52ae912-ee22-4f78-a240-e7322154f459}" ma:internalName="TaxCatchAll" ma:showField="CatchAllData" ma:web="d1d0765d-8d46-4cb9-82f3-6d7528f2867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e5db1bb-568a-446d-b9f2-8d78d962998b">
      <Terms xmlns="http://schemas.microsoft.com/office/infopath/2007/PartnerControls"/>
    </lcf76f155ced4ddcb4097134ff3c332f>
    <TaxCatchAll xmlns="d1d0765d-8d46-4cb9-82f3-6d7528f2867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AD6F53-82FF-4A5C-B6AB-0DA391A761BD}">
  <ds:schemaRefs>
    <ds:schemaRef ds:uri="d1d0765d-8d46-4cb9-82f3-6d7528f28670"/>
    <ds:schemaRef ds:uri="fe5db1bb-568a-446d-b9f2-8d78d962998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CC13BA7B-11D9-4F64-96C1-EAA688F08360}">
  <ds:schemaRefs>
    <ds:schemaRef ds:uri="d1d0765d-8d46-4cb9-82f3-6d7528f28670"/>
    <ds:schemaRef ds:uri="fe5db1bb-568a-446d-b9f2-8d78d962998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4B735CF-70A7-4514-9E64-C753FC0983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284</TotalTime>
  <Words>1468</Words>
  <Application>Microsoft Office PowerPoint</Application>
  <PresentationFormat>ユーザー設定</PresentationFormat>
  <Paragraphs>64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Yu Gothic UI</vt:lpstr>
      <vt:lpstr>Meiryo</vt:lpstr>
      <vt:lpstr>游ゴシック</vt:lpstr>
      <vt:lpstr>Arial</vt:lpstr>
      <vt:lpstr>Calibri</vt:lpstr>
      <vt:lpstr>ホワイト</vt:lpstr>
      <vt:lpstr>応募規約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ダイドードリンコ株式会社御中</dc:title>
  <dc:subject>ペーパークラフト自動販売機キット</dc:subject>
  <dc:creator>(株)大広小林龍ノ介</dc:creator>
  <cp:lastModifiedBy>大広WEDO</cp:lastModifiedBy>
  <cp:revision>33</cp:revision>
  <cp:lastPrinted>2024-05-31T01:21:08Z</cp:lastPrinted>
  <dcterms:modified xsi:type="dcterms:W3CDTF">2024-06-17T08:20:44Z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0x010100CB6F796639F4B2409E987C407333812A</vt:lpwstr>
  </property>
  <property fmtid="{D5CDD505-2E9C-101B-9397-08002B2CF9AE}" pid="3" name="MediaServiceImageTags">
    <vt:lpwstr/>
  </property>
</Properties>
</file>